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A85C5-8B26-4198-91A0-89D08340AE0B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B8674-F270-4C37-8978-1EA548C23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87A2-6FB6-4E67-AE28-1AD0D1A8EC0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55-317C-4418-B529-C06F77B45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87A2-6FB6-4E67-AE28-1AD0D1A8EC0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55-317C-4418-B529-C06F77B45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87A2-6FB6-4E67-AE28-1AD0D1A8EC0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55-317C-4418-B529-C06F77B45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87A2-6FB6-4E67-AE28-1AD0D1A8EC0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55-317C-4418-B529-C06F77B45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87A2-6FB6-4E67-AE28-1AD0D1A8EC0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55-317C-4418-B529-C06F77B45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87A2-6FB6-4E67-AE28-1AD0D1A8EC0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55-317C-4418-B529-C06F77B45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87A2-6FB6-4E67-AE28-1AD0D1A8EC0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55-317C-4418-B529-C06F77B45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87A2-6FB6-4E67-AE28-1AD0D1A8EC0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55-317C-4418-B529-C06F77B45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87A2-6FB6-4E67-AE28-1AD0D1A8EC0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55-317C-4418-B529-C06F77B45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87A2-6FB6-4E67-AE28-1AD0D1A8EC0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55-317C-4418-B529-C06F77B45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87A2-6FB6-4E67-AE28-1AD0D1A8EC0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55-317C-4418-B529-C06F77B45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B87A2-6FB6-4E67-AE28-1AD0D1A8EC0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6E255-317C-4418-B529-C06F77B45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ilir@hacettepe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nbilir@hacettepe.edu.t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475707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Tütün Kullanımının Zararları </a:t>
            </a:r>
            <a:br>
              <a:rPr lang="tr-TR" sz="3600" b="1" dirty="0" smtClean="0"/>
            </a:br>
            <a:r>
              <a:rPr lang="tr-TR" sz="3600" b="1" dirty="0" smtClean="0"/>
              <a:t>Riskler ve Tehditler</a:t>
            </a:r>
            <a:br>
              <a:rPr lang="tr-TR" sz="3600" b="1" dirty="0" smtClean="0"/>
            </a:br>
            <a:r>
              <a:rPr lang="tr-TR" sz="3600" b="1" dirty="0" smtClean="0"/>
              <a:t>Bırakmanın Yararları</a:t>
            </a:r>
            <a:br>
              <a:rPr lang="tr-TR" sz="3600" b="1" dirty="0" smtClean="0"/>
            </a:br>
            <a:r>
              <a:rPr lang="tr-TR" sz="3600" b="1" dirty="0" smtClean="0"/>
              <a:t>Pasif Etkilenim, Üçüncü el Etkilenim</a:t>
            </a:r>
            <a:endParaRPr lang="en-US" sz="3600" b="1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475656" y="4077072"/>
            <a:ext cx="6400800" cy="14906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800" b="1" dirty="0" smtClean="0">
                <a:solidFill>
                  <a:srgbClr val="0000FF"/>
                </a:solidFill>
              </a:rPr>
              <a:t>Prof. Dr. Nazmi Bilir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800" b="1" smtClean="0">
                <a:solidFill>
                  <a:srgbClr val="0000FF"/>
                </a:solidFill>
              </a:rPr>
              <a:t>25 </a:t>
            </a:r>
            <a:r>
              <a:rPr lang="tr-TR" sz="2800" b="1" dirty="0" smtClean="0">
                <a:solidFill>
                  <a:srgbClr val="0000FF"/>
                </a:solidFill>
              </a:rPr>
              <a:t>Mart 2021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800" b="1" dirty="0" smtClean="0">
                <a:hlinkClick r:id="rId2"/>
              </a:rPr>
              <a:t>nbilir@hacettepe.edu.tr</a:t>
            </a:r>
            <a:r>
              <a:rPr lang="tr-TR" sz="2800" b="1" dirty="0" smtClean="0"/>
              <a:t>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Sigara dumanından pasif etkilenim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fontScale="92500" lnSpcReduction="10000"/>
          </a:bodyPr>
          <a:lstStyle/>
          <a:p>
            <a:r>
              <a:rPr lang="tr-TR" sz="2800" dirty="0" smtClean="0"/>
              <a:t>1972 yılında ABD Surgeon General Raporu</a:t>
            </a:r>
            <a:endParaRPr lang="en-US" sz="2800" dirty="0" smtClean="0"/>
          </a:p>
          <a:p>
            <a:r>
              <a:rPr lang="tr-TR" sz="2800" b="1" i="1" dirty="0" smtClean="0">
                <a:solidFill>
                  <a:srgbClr val="3333CC"/>
                </a:solidFill>
              </a:rPr>
              <a:t>Sigara içen kişinin nefesle verdiği duman</a:t>
            </a:r>
          </a:p>
          <a:p>
            <a:r>
              <a:rPr lang="tr-TR" sz="2800" b="1" i="1" dirty="0" smtClean="0">
                <a:solidFill>
                  <a:srgbClr val="3333CC"/>
                </a:solidFill>
              </a:rPr>
              <a:t>Yan akım dumanı </a:t>
            </a:r>
          </a:p>
          <a:p>
            <a:r>
              <a:rPr lang="tr-TR" dirty="0" smtClean="0"/>
              <a:t>Değerlendirme: ortamda PM2,5 ölçümü</a:t>
            </a:r>
          </a:p>
          <a:p>
            <a:pPr lvl="1"/>
            <a:r>
              <a:rPr lang="tr-TR" dirty="0" smtClean="0"/>
              <a:t>Sigara içilmeyen ev: 24 mcg/m3</a:t>
            </a:r>
          </a:p>
          <a:p>
            <a:pPr lvl="1"/>
            <a:r>
              <a:rPr lang="tr-TR" dirty="0" smtClean="0"/>
              <a:t>Sigara içen 1 kişi var: 36 mcg/m3</a:t>
            </a:r>
          </a:p>
          <a:p>
            <a:pPr lvl="1"/>
            <a:r>
              <a:rPr lang="tr-TR" dirty="0" smtClean="0"/>
              <a:t>Sigara içen 2 kişi var: 70 mcg/m3</a:t>
            </a:r>
          </a:p>
          <a:p>
            <a:pPr lvl="1"/>
            <a:r>
              <a:rPr lang="tr-TR" dirty="0" smtClean="0"/>
              <a:t>Almanya: Sigara içilen barlar: 200 – 800 mcg/m3</a:t>
            </a:r>
          </a:p>
          <a:p>
            <a:pPr lvl="1"/>
            <a:r>
              <a:rPr lang="tr-TR" dirty="0" smtClean="0"/>
              <a:t>İngiltere kapalı alan yasaklarından önce 217 mcg/m3 yasaklardan sonra 11 mcg/m3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Yetişkinler:</a:t>
            </a:r>
          </a:p>
          <a:p>
            <a:pPr lvl="1"/>
            <a:r>
              <a:rPr lang="tr-TR" dirty="0" smtClean="0"/>
              <a:t>Akciğer kanseri riski %30 artar</a:t>
            </a:r>
          </a:p>
          <a:p>
            <a:pPr lvl="1"/>
            <a:r>
              <a:rPr lang="tr-TR" dirty="0" smtClean="0"/>
              <a:t>Koroner kalp hastalığı riski %25-30 artar</a:t>
            </a:r>
          </a:p>
          <a:p>
            <a:pPr lvl="1"/>
            <a:r>
              <a:rPr lang="tr-TR" dirty="0" smtClean="0"/>
              <a:t>Astım ve KOAH alevlenmesi riski artar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Çocuklar:</a:t>
            </a:r>
          </a:p>
          <a:p>
            <a:pPr lvl="1"/>
            <a:r>
              <a:rPr lang="tr-TR" dirty="0" smtClean="0"/>
              <a:t>Orta kulak iltihabı, astım atakları</a:t>
            </a:r>
          </a:p>
          <a:p>
            <a:r>
              <a:rPr lang="tr-TR" dirty="0" smtClean="0"/>
              <a:t>Gebelik: </a:t>
            </a:r>
          </a:p>
          <a:p>
            <a:pPr lvl="1"/>
            <a:r>
              <a:rPr lang="tr-TR" dirty="0" smtClean="0"/>
              <a:t>Erken doğum, düşük </a:t>
            </a:r>
            <a:r>
              <a:rPr lang="tr-TR" smtClean="0"/>
              <a:t>doğum ağırlığı, intrauterin ölüm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/>
              <a:t>Sigara dumanından pasif etkilenimin zararları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Üçüncü el (Third hand) Etkilenim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Daha önce sigara içilmiş ortamdaki etkilenim</a:t>
            </a:r>
          </a:p>
          <a:p>
            <a:r>
              <a:rPr lang="tr-TR" dirty="0" smtClean="0"/>
              <a:t>Etkilenim olasılığı:</a:t>
            </a:r>
          </a:p>
          <a:p>
            <a:pPr lvl="1"/>
            <a:r>
              <a:rPr lang="tr-TR" dirty="0" smtClean="0"/>
              <a:t>Evler</a:t>
            </a:r>
          </a:p>
          <a:p>
            <a:pPr lvl="1"/>
            <a:r>
              <a:rPr lang="tr-TR" dirty="0" smtClean="0"/>
              <a:t>İşyerleri, restoran, bar vb. </a:t>
            </a:r>
          </a:p>
          <a:p>
            <a:pPr lvl="1"/>
            <a:r>
              <a:rPr lang="tr-TR" dirty="0" smtClean="0"/>
              <a:t>Taşıtlar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2700338" y="3573463"/>
            <a:ext cx="5708650" cy="1719262"/>
          </a:xfrm>
        </p:spPr>
        <p:txBody>
          <a:bodyPr/>
          <a:lstStyle/>
          <a:p>
            <a:pPr algn="r" eaLnBrk="1" hangingPunct="1"/>
            <a:r>
              <a:rPr lang="tr-TR" sz="3600" b="1" smtClean="0">
                <a:solidFill>
                  <a:srgbClr val="0000FF"/>
                </a:solidFill>
              </a:rPr>
              <a:t>Teşekkür ederim ...</a:t>
            </a:r>
            <a:br>
              <a:rPr lang="tr-TR" sz="3600" b="1" smtClean="0">
                <a:solidFill>
                  <a:srgbClr val="0000FF"/>
                </a:solidFill>
              </a:rPr>
            </a:br>
            <a:r>
              <a:rPr lang="tr-TR" sz="3600" b="1" smtClean="0">
                <a:solidFill>
                  <a:srgbClr val="0000FF"/>
                </a:solidFill>
                <a:hlinkClick r:id="rId2"/>
              </a:rPr>
              <a:t>nbilir@hacettepe.edu.tr</a:t>
            </a:r>
            <a:r>
              <a:rPr lang="tr-TR" sz="3600" b="1" smtClean="0">
                <a:solidFill>
                  <a:srgbClr val="0000FF"/>
                </a:solidFill>
              </a:rPr>
              <a:t>  </a:t>
            </a:r>
            <a:endParaRPr lang="en-US" sz="3600" b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Tütün Kullanımının Zararları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3200" b="1" i="1" dirty="0" smtClean="0"/>
              <a:t>Sağlık zararları</a:t>
            </a:r>
          </a:p>
          <a:p>
            <a:pPr lvl="1"/>
            <a:r>
              <a:rPr lang="tr-TR" sz="3200" b="1" i="1" dirty="0" smtClean="0"/>
              <a:t>Ekonomik zararları</a:t>
            </a:r>
          </a:p>
          <a:p>
            <a:pPr lvl="1"/>
            <a:r>
              <a:rPr lang="tr-TR" sz="3200" b="1" i="1" dirty="0" smtClean="0"/>
              <a:t>Çevresel zararları ---- pasif etkilenim </a:t>
            </a:r>
          </a:p>
          <a:p>
            <a:pPr lvl="1"/>
            <a:r>
              <a:rPr lang="tr-TR" sz="3200" b="1" i="1" dirty="0" smtClean="0"/>
              <a:t>Diğer zararları ...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smtClean="0"/>
              <a:t>Tütün kullanımının sağlık zararları</a:t>
            </a:r>
            <a:endParaRPr lang="en-US" sz="3600" b="1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23850" y="1600200"/>
            <a:ext cx="8496300" cy="4525963"/>
          </a:xfrm>
        </p:spPr>
        <p:txBody>
          <a:bodyPr>
            <a:normAutofit lnSpcReduction="10000"/>
          </a:bodyPr>
          <a:lstStyle/>
          <a:p>
            <a:r>
              <a:rPr lang="tr-TR" sz="2800" dirty="0" smtClean="0"/>
              <a:t>Çok sayıda “</a:t>
            </a:r>
            <a:r>
              <a:rPr lang="tr-TR" sz="2800" b="1" dirty="0" smtClean="0"/>
              <a:t>öldürücü</a:t>
            </a:r>
            <a:r>
              <a:rPr lang="tr-TR" sz="2800" dirty="0" smtClean="0"/>
              <a:t>” hastalığa neden olur</a:t>
            </a:r>
          </a:p>
          <a:p>
            <a:r>
              <a:rPr lang="tr-TR" sz="2800" dirty="0" smtClean="0"/>
              <a:t>Bütün ölümlerin </a:t>
            </a:r>
            <a:r>
              <a:rPr lang="tr-TR" sz="2800" b="1" dirty="0" smtClean="0"/>
              <a:t>üçte birinin </a:t>
            </a:r>
            <a:r>
              <a:rPr lang="tr-TR" sz="2800" dirty="0" smtClean="0"/>
              <a:t>nedeni sigara içilmesidir</a:t>
            </a:r>
          </a:p>
          <a:p>
            <a:r>
              <a:rPr lang="tr-TR" sz="2800" dirty="0" smtClean="0"/>
              <a:t>Sigara içenlerin </a:t>
            </a:r>
            <a:r>
              <a:rPr lang="tr-TR" sz="2800" b="1" dirty="0" smtClean="0"/>
              <a:t>yarısı</a:t>
            </a:r>
            <a:r>
              <a:rPr lang="tr-TR" sz="2800" dirty="0" smtClean="0"/>
              <a:t> sigara yüzünden ölür</a:t>
            </a:r>
          </a:p>
          <a:p>
            <a:r>
              <a:rPr lang="tr-TR" sz="2800" dirty="0" smtClean="0"/>
              <a:t>Dünyada her yıl </a:t>
            </a:r>
            <a:r>
              <a:rPr lang="tr-TR" sz="2800" b="1" dirty="0" smtClean="0"/>
              <a:t>8 milyon</a:t>
            </a:r>
            <a:r>
              <a:rPr lang="tr-TR" sz="2800" dirty="0" smtClean="0"/>
              <a:t> kişinin ölümüne neden olur</a:t>
            </a:r>
          </a:p>
          <a:p>
            <a:r>
              <a:rPr lang="tr-TR" sz="2800" dirty="0" smtClean="0"/>
              <a:t>Sigara yüzünden ölenlerin </a:t>
            </a:r>
            <a:r>
              <a:rPr lang="tr-TR" sz="2800" b="1" dirty="0" smtClean="0"/>
              <a:t>üçte ikisi 3 hastalık </a:t>
            </a:r>
            <a:r>
              <a:rPr lang="tr-TR" sz="2800" dirty="0" smtClean="0"/>
              <a:t>nedeni ile ölür: “önemli” öldürücüler (</a:t>
            </a:r>
            <a:r>
              <a:rPr lang="tr-TR" sz="2800" b="1" dirty="0" smtClean="0">
                <a:solidFill>
                  <a:srgbClr val="FF0000"/>
                </a:solidFill>
              </a:rPr>
              <a:t>major killers</a:t>
            </a:r>
            <a:r>
              <a:rPr lang="tr-TR" sz="2800" dirty="0" smtClean="0"/>
              <a:t>) </a:t>
            </a:r>
          </a:p>
          <a:p>
            <a:pPr lvl="1"/>
            <a:r>
              <a:rPr lang="tr-TR" b="1" dirty="0" smtClean="0"/>
              <a:t>Kalp krizi</a:t>
            </a:r>
          </a:p>
          <a:p>
            <a:pPr lvl="1"/>
            <a:r>
              <a:rPr lang="tr-TR" b="1" dirty="0" smtClean="0"/>
              <a:t>Akciğer kanseri</a:t>
            </a:r>
          </a:p>
          <a:p>
            <a:pPr lvl="1"/>
            <a:r>
              <a:rPr lang="tr-TR" b="1" dirty="0" smtClean="0"/>
              <a:t>KOAH 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smtClean="0"/>
              <a:t>Tütün kullanımının sağlık zararları, DSÖ</a:t>
            </a:r>
            <a:endParaRPr lang="en-US" sz="3600" b="1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600200"/>
            <a:ext cx="8712646" cy="4781550"/>
          </a:xfrm>
        </p:spPr>
        <p:txBody>
          <a:bodyPr/>
          <a:lstStyle/>
          <a:p>
            <a:r>
              <a:rPr lang="tr-TR" sz="2800" b="1" dirty="0" smtClean="0"/>
              <a:t>“önemli” öldürücüler </a:t>
            </a:r>
            <a:r>
              <a:rPr lang="tr-TR" sz="2800" dirty="0" smtClean="0"/>
              <a:t>(major killers) </a:t>
            </a:r>
          </a:p>
          <a:p>
            <a:r>
              <a:rPr lang="tr-TR" sz="2800" b="1" dirty="0" smtClean="0"/>
              <a:t>Diğer öldürücüler</a:t>
            </a:r>
          </a:p>
          <a:p>
            <a:pPr lvl="1"/>
            <a:r>
              <a:rPr lang="tr-TR" sz="2400" dirty="0" smtClean="0"/>
              <a:t>Diğer kalp ve solunum hastalıkları, diğer kanserler, inme (felç) </a:t>
            </a:r>
          </a:p>
          <a:p>
            <a:r>
              <a:rPr lang="tr-TR" sz="2800" b="1" dirty="0" smtClean="0"/>
              <a:t>Diğer hastalıklar</a:t>
            </a:r>
          </a:p>
          <a:p>
            <a:pPr lvl="1"/>
            <a:r>
              <a:rPr lang="tr-TR" sz="2400" dirty="0" smtClean="0"/>
              <a:t>Öldürücü olmayan çok sayıda hastalık</a:t>
            </a:r>
          </a:p>
          <a:p>
            <a:r>
              <a:rPr lang="tr-TR" sz="2800" b="1" dirty="0" smtClean="0"/>
              <a:t>Diğer sorunlar</a:t>
            </a:r>
          </a:p>
          <a:p>
            <a:pPr lvl="1"/>
            <a:r>
              <a:rPr lang="tr-TR" sz="2400" dirty="0" smtClean="0"/>
              <a:t>Gelecek nesillerde hastalıklar: doğumsal anomaliler, kanser </a:t>
            </a:r>
          </a:p>
          <a:p>
            <a:pPr lvl="1"/>
            <a:r>
              <a:rPr lang="tr-TR" sz="2400" dirty="0" smtClean="0"/>
              <a:t>Deride, dişlerde sararma</a:t>
            </a:r>
          </a:p>
          <a:p>
            <a:pPr lvl="1"/>
            <a:r>
              <a:rPr lang="tr-TR" sz="2400" dirty="0" smtClean="0"/>
              <a:t>Hoş olmayan – fena koku</a:t>
            </a:r>
          </a:p>
          <a:p>
            <a:pPr lvl="1"/>
            <a:r>
              <a:rPr lang="tr-TR" sz="2400" dirty="0" smtClean="0"/>
              <a:t>....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baran\Desktop\ecciikk\flash\sigar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15888"/>
            <a:ext cx="4759325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smtClean="0"/>
              <a:t>Tütün kullanımının sağlık zararları, Özet</a:t>
            </a:r>
            <a:endParaRPr lang="en-US" sz="3600" b="1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23850" y="1600200"/>
            <a:ext cx="8496300" cy="4525963"/>
          </a:xfrm>
        </p:spPr>
        <p:txBody>
          <a:bodyPr/>
          <a:lstStyle/>
          <a:p>
            <a:r>
              <a:rPr lang="tr-TR" sz="2800" dirty="0" smtClean="0"/>
              <a:t>İki kullanıcısından birisini öldüren ürün !!!</a:t>
            </a:r>
          </a:p>
          <a:p>
            <a:r>
              <a:rPr lang="tr-TR" sz="2800" dirty="0" smtClean="0"/>
              <a:t>Her yıl </a:t>
            </a:r>
            <a:r>
              <a:rPr lang="tr-TR" sz="2800" b="1" dirty="0" smtClean="0"/>
              <a:t>8 milyon</a:t>
            </a:r>
            <a:r>
              <a:rPr lang="tr-TR" sz="2800" dirty="0" smtClean="0"/>
              <a:t> kişiyi öldüren ürün</a:t>
            </a:r>
          </a:p>
          <a:p>
            <a:pPr>
              <a:buFont typeface="Arial" charset="0"/>
              <a:buNone/>
            </a:pPr>
            <a:r>
              <a:rPr lang="tr-TR" sz="2800" dirty="0" smtClean="0"/>
              <a:t>	</a:t>
            </a:r>
            <a:r>
              <a:rPr lang="tr-TR" sz="2800" b="1" dirty="0" smtClean="0"/>
              <a:t>(5 saniyede bir ölüm)</a:t>
            </a:r>
          </a:p>
          <a:p>
            <a:pPr>
              <a:buNone/>
            </a:pPr>
            <a:r>
              <a:rPr lang="tr-TR" sz="2800" dirty="0" smtClean="0"/>
              <a:t>	(7 milyon sigara içen, 1 milyon pasif etkilenen)</a:t>
            </a:r>
          </a:p>
          <a:p>
            <a:r>
              <a:rPr lang="tr-TR" sz="2800" b="1" i="1" dirty="0" smtClean="0">
                <a:solidFill>
                  <a:srgbClr val="3333CC"/>
                </a:solidFill>
              </a:rPr>
              <a:t>21. yüzyıl boyunca 1 milyar kişi ölecek (tahmin)</a:t>
            </a:r>
          </a:p>
          <a:p>
            <a:r>
              <a:rPr lang="tr-TR" sz="2800" dirty="0" smtClean="0"/>
              <a:t>Türkiye’de yılda 110-120 bin kişiyi öldüren ürün </a:t>
            </a:r>
          </a:p>
          <a:p>
            <a:pPr>
              <a:buFont typeface="Arial" charset="0"/>
              <a:buNone/>
            </a:pPr>
            <a:r>
              <a:rPr lang="tr-TR" sz="2800" dirty="0" smtClean="0"/>
              <a:t>	</a:t>
            </a:r>
            <a:r>
              <a:rPr lang="tr-TR" sz="2800" b="1" dirty="0" smtClean="0"/>
              <a:t>(5 dakikada bir ölüm)</a:t>
            </a:r>
          </a:p>
          <a:p>
            <a:r>
              <a:rPr lang="tr-TR" sz="2800" b="1" dirty="0" smtClean="0">
                <a:solidFill>
                  <a:srgbClr val="FF0000"/>
                </a:solidFill>
              </a:rPr>
              <a:t>Yasal olarak satışına izin verilen bir ürün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smtClean="0"/>
              <a:t>Bırakmanın Yararları</a:t>
            </a:r>
            <a:endParaRPr lang="en-US" sz="3600" b="1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750" y="1412875"/>
          <a:ext cx="8136904" cy="5256588"/>
        </p:xfrm>
        <a:graphic>
          <a:graphicData uri="http://schemas.openxmlformats.org/drawingml/2006/table">
            <a:tbl>
              <a:tblPr/>
              <a:tblGrid>
                <a:gridCol w="1596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0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3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Süre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Olumlu etki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</a:rPr>
                        <a:t>20 dakika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</a:rPr>
                        <a:t>Nabız ve kan basıncı normal olur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</a:rPr>
                        <a:t>24 saat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</a:rPr>
                        <a:t>Koku ve tad duyusu düzelir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</a:rPr>
                        <a:t>15 gün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</a:rPr>
                        <a:t>Kalp ve akciğerler normal çalışır hale gelir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</a:rPr>
                        <a:t>1-2 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</a:rPr>
                        <a:t>Öksürük kaybolur, nefes darlığı varsa iyileşme başlar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6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</a:rPr>
                        <a:t>1 yıl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</a:rPr>
                        <a:t>Kalp krizi riski önemli şekilde azalır (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yarıya iner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6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</a:rPr>
                        <a:t>10 yıl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</a:rPr>
                        <a:t>Felç riski önemli şekilde azalır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6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</a:rPr>
                        <a:t>15 yıl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</a:rPr>
                        <a:t>Kanser riski çok azalır (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hiç içmemiş kişi düzeyi?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80525"/>
            <a:ext cx="4847990" cy="677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2492896"/>
            <a:ext cx="52920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İngiltere’de 45-75 yaşlar arasındaki erkeklerde sigara bırakma yaşına göre akciğer kanseri kümülatif ölüm riskleri (1990 yılındaki ölüm hızlarına göre %)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79512" y="4149080"/>
            <a:ext cx="39791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 smtClean="0"/>
              <a:t>R. Peto ve ark, BMJ 2000;321:323–9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Mainstream Smok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357188"/>
            <a:ext cx="3708400" cy="373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upload.wikimedia.org/wikipedia/commons/d/dd/Cigarette_smok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5" y="642938"/>
            <a:ext cx="3814763" cy="340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500063" y="4648200"/>
            <a:ext cx="31924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2800">
                <a:latin typeface="Calibri" pitchFamily="34" charset="0"/>
              </a:rPr>
              <a:t>Ana Akım Dumanı</a:t>
            </a:r>
          </a:p>
          <a:p>
            <a:pPr algn="ctr"/>
            <a:r>
              <a:rPr lang="tr-TR" sz="2800">
                <a:latin typeface="Calibri" pitchFamily="34" charset="0"/>
              </a:rPr>
              <a:t>Main Stream Smoke </a:t>
            </a: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4749800" y="4572000"/>
            <a:ext cx="39893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2800">
                <a:latin typeface="Calibri" pitchFamily="34" charset="0"/>
              </a:rPr>
              <a:t>Yan Akım Dumanı</a:t>
            </a:r>
          </a:p>
          <a:p>
            <a:pPr algn="ctr"/>
            <a:r>
              <a:rPr lang="tr-TR" sz="2800">
                <a:latin typeface="Calibri" pitchFamily="34" charset="0"/>
              </a:rPr>
              <a:t>Side Stream Smoke </a:t>
            </a:r>
          </a:p>
          <a:p>
            <a:pPr algn="ctr"/>
            <a:r>
              <a:rPr lang="tr-TR" sz="2800" b="1">
                <a:solidFill>
                  <a:srgbClr val="0000FF"/>
                </a:solidFill>
                <a:latin typeface="Calibri" pitchFamily="34" charset="0"/>
              </a:rPr>
              <a:t>(kimyasalların yoğunluğu </a:t>
            </a:r>
          </a:p>
          <a:p>
            <a:pPr algn="ctr"/>
            <a:r>
              <a:rPr lang="tr-TR" sz="2800" b="1">
                <a:solidFill>
                  <a:srgbClr val="0000FF"/>
                </a:solidFill>
                <a:latin typeface="Calibri" pitchFamily="34" charset="0"/>
              </a:rPr>
              <a:t>daha fazla)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486</Words>
  <Application>Microsoft Office PowerPoint</Application>
  <PresentationFormat>Ekran Gösterisi (4:3)</PresentationFormat>
  <Paragraphs>91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Tütün Kullanımının Zararları  Riskler ve Tehditler Bırakmanın Yararları Pasif Etkilenim, Üçüncü el Etkilenim</vt:lpstr>
      <vt:lpstr>Tütün Kullanımının Zararları</vt:lpstr>
      <vt:lpstr>Tütün kullanımının sağlık zararları</vt:lpstr>
      <vt:lpstr>Tütün kullanımının sağlık zararları, DSÖ</vt:lpstr>
      <vt:lpstr>PowerPoint Sunusu</vt:lpstr>
      <vt:lpstr>Tütün kullanımının sağlık zararları, Özet</vt:lpstr>
      <vt:lpstr>Bırakmanın Yararları</vt:lpstr>
      <vt:lpstr>PowerPoint Sunusu</vt:lpstr>
      <vt:lpstr>PowerPoint Sunusu</vt:lpstr>
      <vt:lpstr>Sigara dumanından pasif etkilenim</vt:lpstr>
      <vt:lpstr>Sigara dumanından pasif etkilenimin zararları</vt:lpstr>
      <vt:lpstr>Üçüncü el (Third hand) Etkilenim</vt:lpstr>
      <vt:lpstr>Teşekkür ederim ... nbilir@hacettepe.edu.tr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Tütün Kullanımının Zararları  Riskler ve Tehditler Bırakmanın Yararları Pasif Etkilenim, Üçüncü-el Etkilenim</dc:title>
  <dc:creator>Asus</dc:creator>
  <cp:lastModifiedBy>ÖZLEM ATASEVEN</cp:lastModifiedBy>
  <cp:revision>15</cp:revision>
  <dcterms:created xsi:type="dcterms:W3CDTF">2020-07-13T19:01:25Z</dcterms:created>
  <dcterms:modified xsi:type="dcterms:W3CDTF">2021-03-25T09:16:24Z</dcterms:modified>
</cp:coreProperties>
</file>